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2"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D0EC6-99DD-46A4-81E4-15D4D8AA23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5175AA0-5C71-4F04-938F-B5F66BADEC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55BBF6E-0F40-45D2-A05B-5D30FF22D52B}"/>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5" name="Footer Placeholder 4">
            <a:extLst>
              <a:ext uri="{FF2B5EF4-FFF2-40B4-BE49-F238E27FC236}">
                <a16:creationId xmlns:a16="http://schemas.microsoft.com/office/drawing/2014/main" id="{671607F8-D043-4462-9C05-FEA9DD46F19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DA4BFB-DC9C-40BB-946D-C243D7EA58EA}"/>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4002875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7D1DE-8A3B-40F4-BCB4-2C02B7926FB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FE1ED9-3E1D-4927-8823-1EB3DFBAEC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0541094-1DFB-4D3E-A190-DF8507673A09}"/>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5" name="Footer Placeholder 4">
            <a:extLst>
              <a:ext uri="{FF2B5EF4-FFF2-40B4-BE49-F238E27FC236}">
                <a16:creationId xmlns:a16="http://schemas.microsoft.com/office/drawing/2014/main" id="{E8A3FCC5-551C-4D59-B587-E7AA2A00FE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662951-CA1B-4D6C-9CEB-B4369A98FB34}"/>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1375578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840C49-E6A6-4F9A-A917-676BB62C8EB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0C9E9FE-B660-41CA-92ED-D21E169A28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9F15976-4493-4CB5-AE0C-0EFA79ABDDE5}"/>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5" name="Footer Placeholder 4">
            <a:extLst>
              <a:ext uri="{FF2B5EF4-FFF2-40B4-BE49-F238E27FC236}">
                <a16:creationId xmlns:a16="http://schemas.microsoft.com/office/drawing/2014/main" id="{752D0053-BA79-4B78-BEE1-EBF06FA22AC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111B3FF-E350-4312-A769-DFA989106C3B}"/>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251942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E5915-A185-401A-A896-6516D77779E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11FE6D0-60B1-4860-BEBC-C39D34CE04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1881DAC-C240-4E4D-B060-7BF15432622D}"/>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5" name="Footer Placeholder 4">
            <a:extLst>
              <a:ext uri="{FF2B5EF4-FFF2-40B4-BE49-F238E27FC236}">
                <a16:creationId xmlns:a16="http://schemas.microsoft.com/office/drawing/2014/main" id="{BA450EC4-2867-4792-B581-3D653A1D75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F86B8E3-5258-4B69-99A1-72A69669C391}"/>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3870997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5A927-3252-4A26-834F-11ADBFC0AC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75FE5DA-92C7-45A5-B0DD-E36BEAE65F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ABED6A-F298-4D3F-A2B4-3EA011A59EE4}"/>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5" name="Footer Placeholder 4">
            <a:extLst>
              <a:ext uri="{FF2B5EF4-FFF2-40B4-BE49-F238E27FC236}">
                <a16:creationId xmlns:a16="http://schemas.microsoft.com/office/drawing/2014/main" id="{19CB1523-D454-464F-BE4F-DDAE40924E1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37EE11-AD8D-42E2-860F-235847E23842}"/>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280375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29B0C-5179-4A43-BE3B-B72DAA5FC12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1B9ADA7-8B00-4B43-8212-60CDBDE9B4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F04F0C4-B16E-4530-BF25-375C8BB3B1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F51533A-DD28-4EA1-A884-B45BF78FA95B}"/>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6" name="Footer Placeholder 5">
            <a:extLst>
              <a:ext uri="{FF2B5EF4-FFF2-40B4-BE49-F238E27FC236}">
                <a16:creationId xmlns:a16="http://schemas.microsoft.com/office/drawing/2014/main" id="{51FC2528-C062-450B-92AF-4B3008B01B8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F2B99B3-D775-418B-B2FB-7FF4E79B7824}"/>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193597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84E1-6014-433E-AA45-9EF6EBD3FD2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AD20ECF-E910-43DD-A0F6-39590B8BE4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CF0796-C316-4075-BB87-E10B4B21AA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767D26E-0A94-494B-9AB8-4C1851655B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805230-85EC-4676-AFFF-D6A9E24F0E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3A70525-35B1-4BBF-81C7-FC272683072E}"/>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8" name="Footer Placeholder 7">
            <a:extLst>
              <a:ext uri="{FF2B5EF4-FFF2-40B4-BE49-F238E27FC236}">
                <a16:creationId xmlns:a16="http://schemas.microsoft.com/office/drawing/2014/main" id="{E9FCCB5F-F654-4ACF-A467-F94661269ED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F6DBF02-1F9A-4F74-A2B1-237AE5AADDC5}"/>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303350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D0AE-150F-428C-9A67-C38FF22A022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91B9CD2-FCA1-44FD-ADD7-23385C7FF729}"/>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4" name="Footer Placeholder 3">
            <a:extLst>
              <a:ext uri="{FF2B5EF4-FFF2-40B4-BE49-F238E27FC236}">
                <a16:creationId xmlns:a16="http://schemas.microsoft.com/office/drawing/2014/main" id="{7A500644-82BD-470F-8CE2-7E334C9916C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6638170-D7DF-45B8-B564-F08C230EC881}"/>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21449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5010EF-01D3-4C64-91E7-FF4E65A0A9B4}"/>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3" name="Footer Placeholder 2">
            <a:extLst>
              <a:ext uri="{FF2B5EF4-FFF2-40B4-BE49-F238E27FC236}">
                <a16:creationId xmlns:a16="http://schemas.microsoft.com/office/drawing/2014/main" id="{E7A37D92-C8E7-46C5-8615-8EA5934E4F1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C82B39C-8547-482D-ACB6-3DFFB3D0BACA}"/>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398137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A1510-EA1A-4733-A90A-C9B5EC296D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B46A30F-4366-4428-924D-9DB5F41B20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EE9F593-571C-4973-AD09-23586F6153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792A4-8D7A-4B69-826F-BD1B718F5223}"/>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6" name="Footer Placeholder 5">
            <a:extLst>
              <a:ext uri="{FF2B5EF4-FFF2-40B4-BE49-F238E27FC236}">
                <a16:creationId xmlns:a16="http://schemas.microsoft.com/office/drawing/2014/main" id="{ABE68AD9-9AFB-41CE-A97A-2FB04B8912C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DD65000-EB20-4FE2-8623-05FEDB907385}"/>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105840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5A80-51F2-47E4-AB9D-D90683DD30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5650FD1-3D15-433A-845E-F70170CBBA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BF45BD7-8435-4A95-81E5-88BA79E96C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523D48-C406-4D7E-8D26-20D65BA80B01}"/>
              </a:ext>
            </a:extLst>
          </p:cNvPr>
          <p:cNvSpPr>
            <a:spLocks noGrp="1"/>
          </p:cNvSpPr>
          <p:nvPr>
            <p:ph type="dt" sz="half" idx="10"/>
          </p:nvPr>
        </p:nvSpPr>
        <p:spPr/>
        <p:txBody>
          <a:bodyPr/>
          <a:lstStyle/>
          <a:p>
            <a:fld id="{FA09D761-B403-4FAA-AAF0-DEF3E259F069}" type="datetimeFigureOut">
              <a:rPr lang="en-IN" smtClean="0"/>
              <a:t>01-04-2020</a:t>
            </a:fld>
            <a:endParaRPr lang="en-IN"/>
          </a:p>
        </p:txBody>
      </p:sp>
      <p:sp>
        <p:nvSpPr>
          <p:cNvPr id="6" name="Footer Placeholder 5">
            <a:extLst>
              <a:ext uri="{FF2B5EF4-FFF2-40B4-BE49-F238E27FC236}">
                <a16:creationId xmlns:a16="http://schemas.microsoft.com/office/drawing/2014/main" id="{940CCAA0-DB50-4C61-B071-36A310EA2B0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BCDC3AF-18C8-4B79-A782-BE14B37A8F0A}"/>
              </a:ext>
            </a:extLst>
          </p:cNvPr>
          <p:cNvSpPr>
            <a:spLocks noGrp="1"/>
          </p:cNvSpPr>
          <p:nvPr>
            <p:ph type="sldNum" sz="quarter" idx="12"/>
          </p:nvPr>
        </p:nvSpPr>
        <p:spPr/>
        <p:txBody>
          <a:bodyPr/>
          <a:lstStyle/>
          <a:p>
            <a:fld id="{4F132AEC-DBFC-447E-8820-598A00339750}" type="slidenum">
              <a:rPr lang="en-IN" smtClean="0"/>
              <a:t>‹#›</a:t>
            </a:fld>
            <a:endParaRPr lang="en-IN"/>
          </a:p>
        </p:txBody>
      </p:sp>
    </p:spTree>
    <p:extLst>
      <p:ext uri="{BB962C8B-B14F-4D97-AF65-F5344CB8AC3E}">
        <p14:creationId xmlns:p14="http://schemas.microsoft.com/office/powerpoint/2010/main" val="332195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F3FEA-8E64-4A22-A06B-9E1025E4C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8EF42C9-F761-4A7D-A3ED-C67F8551E0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0126574-EB00-4C9C-A1E9-61077531D9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9D761-B403-4FAA-AAF0-DEF3E259F069}" type="datetimeFigureOut">
              <a:rPr lang="en-IN" smtClean="0"/>
              <a:t>01-04-2020</a:t>
            </a:fld>
            <a:endParaRPr lang="en-IN"/>
          </a:p>
        </p:txBody>
      </p:sp>
      <p:sp>
        <p:nvSpPr>
          <p:cNvPr id="5" name="Footer Placeholder 4">
            <a:extLst>
              <a:ext uri="{FF2B5EF4-FFF2-40B4-BE49-F238E27FC236}">
                <a16:creationId xmlns:a16="http://schemas.microsoft.com/office/drawing/2014/main" id="{D90922FA-BDE9-4FD2-9DE2-D4E88EDF7B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C5F1AEE-39C9-4EC8-BF03-353532513C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32AEC-DBFC-447E-8820-598A00339750}" type="slidenum">
              <a:rPr lang="en-IN" smtClean="0"/>
              <a:t>‹#›</a:t>
            </a:fld>
            <a:endParaRPr lang="en-IN"/>
          </a:p>
        </p:txBody>
      </p:sp>
    </p:spTree>
    <p:extLst>
      <p:ext uri="{BB962C8B-B14F-4D97-AF65-F5344CB8AC3E}">
        <p14:creationId xmlns:p14="http://schemas.microsoft.com/office/powerpoint/2010/main" val="13808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n.wikipedia.org/wiki/William_Shakespeare"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William_Shakespeare" TargetMode="External"/><Relationship Id="rId2" Type="http://schemas.openxmlformats.org/officeDocument/2006/relationships/hyperlink" Target="https://en.wikipedia.org/wiki/Shakespearean_tragedy" TargetMode="External"/><Relationship Id="rId1" Type="http://schemas.openxmlformats.org/officeDocument/2006/relationships/slideLayout" Target="../slideLayouts/slideLayout1.xml"/><Relationship Id="rId4" Type="http://schemas.openxmlformats.org/officeDocument/2006/relationships/hyperlink" Target="https://en.wikipedia.org/wiki/1606_in_literatur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Playing_company" TargetMode="External"/><Relationship Id="rId2" Type="http://schemas.openxmlformats.org/officeDocument/2006/relationships/hyperlink" Target="https://en.wikipedia.org/wiki/Jacobean_era" TargetMode="External"/><Relationship Id="rId1" Type="http://schemas.openxmlformats.org/officeDocument/2006/relationships/slideLayout" Target="../slideLayouts/slideLayout7.xml"/><Relationship Id="rId5" Type="http://schemas.openxmlformats.org/officeDocument/2006/relationships/hyperlink" Target="https://en.wikipedia.org/wiki/Prompt_book" TargetMode="External"/><Relationship Id="rId4" Type="http://schemas.openxmlformats.org/officeDocument/2006/relationships/hyperlink" Target="https://en.wikipedia.org/wiki/First_Foli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King_of_Scotland" TargetMode="External"/><Relationship Id="rId2" Type="http://schemas.openxmlformats.org/officeDocument/2006/relationships/hyperlink" Target="https://en.wikipedia.org/wiki/Macbeth_(character)"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acduff_(Macbeth)" TargetMode="External"/><Relationship Id="rId7" Type="http://schemas.openxmlformats.org/officeDocument/2006/relationships/hyperlink" Target="https://en.wikipedia.org/wiki/Gunpowder_Plot" TargetMode="External"/><Relationship Id="rId2" Type="http://schemas.openxmlformats.org/officeDocument/2006/relationships/hyperlink" Target="https://en.wikipedia.org/wiki/Macbeth,_King_of_Scotland" TargetMode="External"/><Relationship Id="rId1" Type="http://schemas.openxmlformats.org/officeDocument/2006/relationships/slideLayout" Target="../slideLayouts/slideLayout7.xml"/><Relationship Id="rId6" Type="http://schemas.openxmlformats.org/officeDocument/2006/relationships/hyperlink" Target="https://en.wikipedia.org/wiki/Henry_Garnet" TargetMode="External"/><Relationship Id="rId5" Type="http://schemas.openxmlformats.org/officeDocument/2006/relationships/hyperlink" Target="https://en.wikipedia.org/wiki/Holinshed%27s_Chronicles" TargetMode="External"/><Relationship Id="rId4" Type="http://schemas.openxmlformats.org/officeDocument/2006/relationships/hyperlink" Target="https://en.wikipedia.org/wiki/Duncan_I_of_Scotlan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Macbeth_(opera)" TargetMode="External"/><Relationship Id="rId2" Type="http://schemas.openxmlformats.org/officeDocument/2006/relationships/hyperlink" Target="https://en.wikipedia.org/wiki/The_Scottish_Play"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A846-C052-4978-92C0-EE7CE3C6DFB1}"/>
              </a:ext>
            </a:extLst>
          </p:cNvPr>
          <p:cNvSpPr>
            <a:spLocks noGrp="1"/>
          </p:cNvSpPr>
          <p:nvPr>
            <p:ph type="ctrTitle"/>
          </p:nvPr>
        </p:nvSpPr>
        <p:spPr>
          <a:xfrm>
            <a:off x="1524000" y="1122363"/>
            <a:ext cx="9144000" cy="1277937"/>
          </a:xfrm>
        </p:spPr>
        <p:txBody>
          <a:bodyPr>
            <a:normAutofit/>
          </a:bodyPr>
          <a:lstStyle/>
          <a:p>
            <a:r>
              <a:rPr lang="en-IN" b="1" i="1" dirty="0"/>
              <a:t>Macbeth</a:t>
            </a:r>
            <a:endParaRPr lang="en-IN" dirty="0"/>
          </a:p>
        </p:txBody>
      </p:sp>
      <p:sp>
        <p:nvSpPr>
          <p:cNvPr id="3" name="Subtitle 2">
            <a:extLst>
              <a:ext uri="{FF2B5EF4-FFF2-40B4-BE49-F238E27FC236}">
                <a16:creationId xmlns:a16="http://schemas.microsoft.com/office/drawing/2014/main" id="{3D28E9E1-1783-473C-A57E-4491B86A78CA}"/>
              </a:ext>
            </a:extLst>
          </p:cNvPr>
          <p:cNvSpPr>
            <a:spLocks noGrp="1"/>
          </p:cNvSpPr>
          <p:nvPr>
            <p:ph type="subTitle" idx="1"/>
          </p:nvPr>
        </p:nvSpPr>
        <p:spPr/>
        <p:txBody>
          <a:bodyPr/>
          <a:lstStyle/>
          <a:p>
            <a:r>
              <a:rPr lang="en-US" b="1" dirty="0"/>
              <a:t>DR. LILY MONDAL</a:t>
            </a:r>
          </a:p>
          <a:p>
            <a:r>
              <a:rPr lang="en-US" b="1" dirty="0"/>
              <a:t>ASSTT. PROFESSOR</a:t>
            </a:r>
          </a:p>
          <a:p>
            <a:r>
              <a:rPr lang="en-US" b="1" dirty="0"/>
              <a:t>HOOGHLY WOMEN’S COLLEGE</a:t>
            </a:r>
          </a:p>
          <a:p>
            <a:endParaRPr lang="en-IN" dirty="0"/>
          </a:p>
        </p:txBody>
      </p:sp>
    </p:spTree>
    <p:extLst>
      <p:ext uri="{BB962C8B-B14F-4D97-AF65-F5344CB8AC3E}">
        <p14:creationId xmlns:p14="http://schemas.microsoft.com/office/powerpoint/2010/main" val="253642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D83AE-826C-4496-AA7F-22060277002A}"/>
              </a:ext>
            </a:extLst>
          </p:cNvPr>
          <p:cNvSpPr>
            <a:spLocks noGrp="1"/>
          </p:cNvSpPr>
          <p:nvPr>
            <p:ph type="title"/>
          </p:nvPr>
        </p:nvSpPr>
        <p:spPr/>
        <p:txBody>
          <a:bodyPr/>
          <a:lstStyle/>
          <a:p>
            <a:endParaRPr lang="en-IN" dirty="0"/>
          </a:p>
        </p:txBody>
      </p:sp>
      <p:sp>
        <p:nvSpPr>
          <p:cNvPr id="3" name="Text Placeholder 2">
            <a:extLst>
              <a:ext uri="{FF2B5EF4-FFF2-40B4-BE49-F238E27FC236}">
                <a16:creationId xmlns:a16="http://schemas.microsoft.com/office/drawing/2014/main" id="{11061D04-BFAB-47B4-9F7D-573F37C6072F}"/>
              </a:ext>
            </a:extLst>
          </p:cNvPr>
          <p:cNvSpPr>
            <a:spLocks noGrp="1"/>
          </p:cNvSpPr>
          <p:nvPr>
            <p:ph type="body" idx="1"/>
          </p:nvPr>
        </p:nvSpPr>
        <p:spPr>
          <a:xfrm>
            <a:off x="831850" y="6100763"/>
            <a:ext cx="10515600" cy="828675"/>
          </a:xfrm>
        </p:spPr>
        <p:txBody>
          <a:bodyPr>
            <a:normAutofit/>
          </a:bodyPr>
          <a:lstStyle/>
          <a:p>
            <a:pPr algn="ctr"/>
            <a:r>
              <a:rPr lang="en-US" sz="3600" dirty="0">
                <a:solidFill>
                  <a:schemeClr val="tx1"/>
                </a:solidFill>
                <a:hlinkClick r:id="rId2" tooltip="William Shakespeare">
                  <a:extLst>
                    <a:ext uri="{A12FA001-AC4F-418D-AE19-62706E023703}">
                      <ahyp:hlinkClr xmlns:ahyp="http://schemas.microsoft.com/office/drawing/2018/hyperlinkcolor" val="tx"/>
                    </a:ext>
                  </a:extLst>
                </a:hlinkClick>
              </a:rPr>
              <a:t>William Shakespeare</a:t>
            </a:r>
            <a:endParaRPr lang="en-IN" sz="3600" dirty="0">
              <a:solidFill>
                <a:schemeClr val="tx1"/>
              </a:solidFill>
            </a:endParaRPr>
          </a:p>
        </p:txBody>
      </p:sp>
      <p:pic>
        <p:nvPicPr>
          <p:cNvPr id="1026" name="Picture 2" descr="William Shakespeare - Plays, Quotes &amp; Poems - Biography">
            <a:extLst>
              <a:ext uri="{FF2B5EF4-FFF2-40B4-BE49-F238E27FC236}">
                <a16:creationId xmlns:a16="http://schemas.microsoft.com/office/drawing/2014/main" id="{D8CE6005-E848-4A4B-8A7B-559A67C27C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5101" y="228600"/>
            <a:ext cx="6800850" cy="573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05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E512-384B-4283-A26B-33E787E4FE22}"/>
              </a:ext>
            </a:extLst>
          </p:cNvPr>
          <p:cNvSpPr>
            <a:spLocks noGrp="1"/>
          </p:cNvSpPr>
          <p:nvPr>
            <p:ph type="ctrTitle"/>
          </p:nvPr>
        </p:nvSpPr>
        <p:spPr>
          <a:xfrm>
            <a:off x="1543050" y="200026"/>
            <a:ext cx="9124950" cy="3981450"/>
          </a:xfrm>
        </p:spPr>
        <p:txBody>
          <a:bodyPr>
            <a:normAutofit fontScale="90000"/>
          </a:bodyPr>
          <a:lstStyle/>
          <a:p>
            <a:r>
              <a:rPr lang="en-IN" b="1" i="1" dirty="0"/>
              <a:t>Macbeth,</a:t>
            </a:r>
            <a:br>
              <a:rPr lang="en-IN" b="1" i="1" dirty="0"/>
            </a:br>
            <a:r>
              <a:rPr lang="en-US" dirty="0">
                <a:solidFill>
                  <a:srgbClr val="0070C0"/>
                </a:solidFill>
              </a:rPr>
              <a:t>a </a:t>
            </a:r>
            <a:r>
              <a:rPr lang="en-US" dirty="0">
                <a:solidFill>
                  <a:srgbClr val="0070C0"/>
                </a:solidFill>
                <a:hlinkClick r:id="rId2" tooltip="Shakespearean tragedy">
                  <a:extLst>
                    <a:ext uri="{A12FA001-AC4F-418D-AE19-62706E023703}">
                      <ahyp:hlinkClr xmlns:ahyp="http://schemas.microsoft.com/office/drawing/2018/hyperlinkcolor" val="tx"/>
                    </a:ext>
                  </a:extLst>
                </a:hlinkClick>
              </a:rPr>
              <a:t>tragedy</a:t>
            </a:r>
            <a:r>
              <a:rPr lang="en-US" dirty="0">
                <a:solidFill>
                  <a:srgbClr val="0070C0"/>
                </a:solidFill>
              </a:rPr>
              <a:t> by </a:t>
            </a:r>
            <a:r>
              <a:rPr lang="en-US" dirty="0">
                <a:solidFill>
                  <a:srgbClr val="0070C0"/>
                </a:solidFill>
                <a:hlinkClick r:id="rId3" tooltip="William Shakespeare">
                  <a:extLst>
                    <a:ext uri="{A12FA001-AC4F-418D-AE19-62706E023703}">
                      <ahyp:hlinkClr xmlns:ahyp="http://schemas.microsoft.com/office/drawing/2018/hyperlinkcolor" val="tx"/>
                    </a:ext>
                  </a:extLst>
                </a:hlinkClick>
              </a:rPr>
              <a:t>William Shakespeare</a:t>
            </a:r>
            <a:br>
              <a:rPr lang="en-IN" b="1" dirty="0"/>
            </a:br>
            <a:r>
              <a:rPr lang="en-US" dirty="0"/>
              <a:t>full title </a:t>
            </a:r>
            <a:r>
              <a:rPr lang="en-US" b="1" i="1" dirty="0"/>
              <a:t>The Tragedy of Macbeth</a:t>
            </a:r>
            <a:br>
              <a:rPr lang="en-IN" dirty="0"/>
            </a:br>
            <a:endParaRPr lang="en-IN" dirty="0"/>
          </a:p>
        </p:txBody>
      </p:sp>
      <p:sp>
        <p:nvSpPr>
          <p:cNvPr id="3" name="Subtitle 2">
            <a:extLst>
              <a:ext uri="{FF2B5EF4-FFF2-40B4-BE49-F238E27FC236}">
                <a16:creationId xmlns:a16="http://schemas.microsoft.com/office/drawing/2014/main" id="{A829F53E-78B4-4BB3-8732-72C7806ACACA}"/>
              </a:ext>
            </a:extLst>
          </p:cNvPr>
          <p:cNvSpPr>
            <a:spLocks noGrp="1"/>
          </p:cNvSpPr>
          <p:nvPr>
            <p:ph type="subTitle" idx="1"/>
          </p:nvPr>
        </p:nvSpPr>
        <p:spPr>
          <a:xfrm>
            <a:off x="1524000" y="3952875"/>
            <a:ext cx="9144000" cy="2047875"/>
          </a:xfrm>
        </p:spPr>
        <p:txBody>
          <a:bodyPr>
            <a:normAutofit/>
          </a:bodyPr>
          <a:lstStyle/>
          <a:p>
            <a:r>
              <a:rPr lang="en-US" sz="4000" dirty="0"/>
              <a:t>It is thought to have been first performed in </a:t>
            </a:r>
            <a:r>
              <a:rPr lang="en-US" sz="4000" dirty="0">
                <a:hlinkClick r:id="rId4" tooltip="1606 in literature"/>
              </a:rPr>
              <a:t>1606</a:t>
            </a:r>
            <a:endParaRPr lang="en-IN" sz="4000" dirty="0"/>
          </a:p>
        </p:txBody>
      </p:sp>
    </p:spTree>
    <p:extLst>
      <p:ext uri="{BB962C8B-B14F-4D97-AF65-F5344CB8AC3E}">
        <p14:creationId xmlns:p14="http://schemas.microsoft.com/office/powerpoint/2010/main" val="4041993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EDF2C6-D554-45FF-ADDB-250599F2220C}"/>
              </a:ext>
            </a:extLst>
          </p:cNvPr>
          <p:cNvSpPr/>
          <p:nvPr/>
        </p:nvSpPr>
        <p:spPr>
          <a:xfrm>
            <a:off x="361950" y="1285875"/>
            <a:ext cx="11401425" cy="4524315"/>
          </a:xfrm>
          <a:prstGeom prst="rect">
            <a:avLst/>
          </a:prstGeom>
        </p:spPr>
        <p:txBody>
          <a:bodyPr wrap="square">
            <a:spAutoFit/>
          </a:bodyPr>
          <a:lstStyle/>
          <a:p>
            <a:pPr algn="just"/>
            <a:r>
              <a:rPr lang="en-US" sz="3600" u="sng" dirty="0"/>
              <a:t>Macbeth </a:t>
            </a:r>
            <a:r>
              <a:rPr lang="en-US" sz="3600" dirty="0" err="1"/>
              <a:t>dramatises</a:t>
            </a:r>
            <a:r>
              <a:rPr lang="en-US" sz="3600" dirty="0"/>
              <a:t> the damaging physical and psychological effects of political ambition on those who seek power for its own sake. Of all the plays that Shakespeare wrote during the </a:t>
            </a:r>
            <a:r>
              <a:rPr lang="en-US" sz="3600" dirty="0">
                <a:hlinkClick r:id="rId2" tooltip="Jacobean era">
                  <a:extLst>
                    <a:ext uri="{A12FA001-AC4F-418D-AE19-62706E023703}">
                      <ahyp:hlinkClr xmlns:ahyp="http://schemas.microsoft.com/office/drawing/2018/hyperlinkcolor" val="tx"/>
                    </a:ext>
                  </a:extLst>
                </a:hlinkClick>
              </a:rPr>
              <a:t>reign of </a:t>
            </a:r>
            <a:r>
              <a:rPr lang="en-US" sz="3600" dirty="0" err="1">
                <a:hlinkClick r:id="rId2" tooltip="Jacobean era">
                  <a:extLst>
                    <a:ext uri="{A12FA001-AC4F-418D-AE19-62706E023703}">
                      <ahyp:hlinkClr xmlns:ahyp="http://schemas.microsoft.com/office/drawing/2018/hyperlinkcolor" val="tx"/>
                    </a:ext>
                  </a:extLst>
                </a:hlinkClick>
              </a:rPr>
              <a:t>JamesI</a:t>
            </a:r>
            <a:r>
              <a:rPr lang="en-US" sz="3600" dirty="0"/>
              <a:t>, who was patron of Shakespeare's </a:t>
            </a:r>
            <a:r>
              <a:rPr lang="en-US" sz="3600" dirty="0">
                <a:hlinkClick r:id="rId3" tooltip="Playing company">
                  <a:extLst>
                    <a:ext uri="{A12FA001-AC4F-418D-AE19-62706E023703}">
                      <ahyp:hlinkClr xmlns:ahyp="http://schemas.microsoft.com/office/drawing/2018/hyperlinkcolor" val="tx"/>
                    </a:ext>
                  </a:extLst>
                </a:hlinkClick>
              </a:rPr>
              <a:t>acting company</a:t>
            </a:r>
            <a:r>
              <a:rPr lang="en-US" sz="3600" dirty="0"/>
              <a:t>, </a:t>
            </a:r>
            <a:r>
              <a:rPr lang="en-US" sz="3600" i="1" dirty="0"/>
              <a:t>Macbeth</a:t>
            </a:r>
            <a:r>
              <a:rPr lang="en-US" sz="3600" dirty="0"/>
              <a:t> most clearly reflects the playwright's relationship with his sovereign. It was first published in the </a:t>
            </a:r>
            <a:r>
              <a:rPr lang="en-US" sz="3600" dirty="0">
                <a:hlinkClick r:id="rId4" tooltip="First Folio">
                  <a:extLst>
                    <a:ext uri="{A12FA001-AC4F-418D-AE19-62706E023703}">
                      <ahyp:hlinkClr xmlns:ahyp="http://schemas.microsoft.com/office/drawing/2018/hyperlinkcolor" val="tx"/>
                    </a:ext>
                  </a:extLst>
                </a:hlinkClick>
              </a:rPr>
              <a:t>Folio of 1623</a:t>
            </a:r>
            <a:r>
              <a:rPr lang="en-US" sz="3600" dirty="0"/>
              <a:t>, possibly from a </a:t>
            </a:r>
            <a:r>
              <a:rPr lang="en-US" sz="3600" dirty="0">
                <a:hlinkClick r:id="rId5" tooltip="Prompt book">
                  <a:extLst>
                    <a:ext uri="{A12FA001-AC4F-418D-AE19-62706E023703}">
                      <ahyp:hlinkClr xmlns:ahyp="http://schemas.microsoft.com/office/drawing/2018/hyperlinkcolor" val="tx"/>
                    </a:ext>
                  </a:extLst>
                </a:hlinkClick>
              </a:rPr>
              <a:t>prompt book</a:t>
            </a:r>
            <a:r>
              <a:rPr lang="en-US" sz="3600" dirty="0"/>
              <a:t>, and is Shakespeare's shortest tragedy.</a:t>
            </a:r>
            <a:endParaRPr lang="en-IN" sz="3600" dirty="0"/>
          </a:p>
        </p:txBody>
      </p:sp>
    </p:spTree>
    <p:extLst>
      <p:ext uri="{BB962C8B-B14F-4D97-AF65-F5344CB8AC3E}">
        <p14:creationId xmlns:p14="http://schemas.microsoft.com/office/powerpoint/2010/main" val="71632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4EFE4-6EBA-4C42-BD5E-38305948C94B}"/>
              </a:ext>
            </a:extLst>
          </p:cNvPr>
          <p:cNvSpPr/>
          <p:nvPr/>
        </p:nvSpPr>
        <p:spPr>
          <a:xfrm>
            <a:off x="76200" y="609600"/>
            <a:ext cx="11877675" cy="5632311"/>
          </a:xfrm>
          <a:prstGeom prst="rect">
            <a:avLst/>
          </a:prstGeom>
        </p:spPr>
        <p:txBody>
          <a:bodyPr wrap="square">
            <a:spAutoFit/>
          </a:bodyPr>
          <a:lstStyle/>
          <a:p>
            <a:pPr algn="just"/>
            <a:r>
              <a:rPr lang="en-US" sz="3600" dirty="0"/>
              <a:t>A brave Scottish general named </a:t>
            </a:r>
            <a:r>
              <a:rPr lang="en-US" sz="3600" dirty="0">
                <a:hlinkClick r:id="rId2" tooltip="Macbeth (character)"/>
              </a:rPr>
              <a:t>Macbeth</a:t>
            </a:r>
            <a:r>
              <a:rPr lang="en-US" sz="3600" dirty="0"/>
              <a:t> receives a prophecy from a trio of witches that one day he will become </a:t>
            </a:r>
            <a:r>
              <a:rPr lang="en-US" sz="3600" dirty="0">
                <a:hlinkClick r:id="rId3" tooltip="King of Scotland"/>
              </a:rPr>
              <a:t>King of Scotland</a:t>
            </a:r>
            <a:r>
              <a:rPr lang="en-US" sz="3600" dirty="0"/>
              <a:t>. Consumed by ambition and spurred to action by his wife, Macbeth murders King Duncan and takes the Scottish throne for himself. He is then wracked with guilt and paranoia. Forced to commit more and more murders to protect himself from enmity and suspicion, he soon becomes a tyrannical ruler. The bloodbath and consequent civil war swiftly take Macbeth and Lady Macbeth into the realms of madness and death. </a:t>
            </a:r>
            <a:endParaRPr lang="en-IN" sz="3600" dirty="0"/>
          </a:p>
        </p:txBody>
      </p:sp>
    </p:spTree>
    <p:extLst>
      <p:ext uri="{BB962C8B-B14F-4D97-AF65-F5344CB8AC3E}">
        <p14:creationId xmlns:p14="http://schemas.microsoft.com/office/powerpoint/2010/main" val="60938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093A7A-0556-4684-BB55-929F9EB8A0E2}"/>
              </a:ext>
            </a:extLst>
          </p:cNvPr>
          <p:cNvSpPr/>
          <p:nvPr/>
        </p:nvSpPr>
        <p:spPr>
          <a:xfrm>
            <a:off x="647700" y="942975"/>
            <a:ext cx="10401300" cy="5078313"/>
          </a:xfrm>
          <a:prstGeom prst="rect">
            <a:avLst/>
          </a:prstGeom>
        </p:spPr>
        <p:txBody>
          <a:bodyPr wrap="square">
            <a:spAutoFit/>
          </a:bodyPr>
          <a:lstStyle/>
          <a:p>
            <a:pPr algn="just"/>
            <a:r>
              <a:rPr lang="en-US" sz="3600" dirty="0"/>
              <a:t>Shakespeare's source for the story is the account of </a:t>
            </a:r>
            <a:r>
              <a:rPr lang="en-US" sz="3600" dirty="0">
                <a:hlinkClick r:id="rId2" tooltip="Macbeth, King of Scotland">
                  <a:extLst>
                    <a:ext uri="{A12FA001-AC4F-418D-AE19-62706E023703}">
                      <ahyp:hlinkClr xmlns:ahyp="http://schemas.microsoft.com/office/drawing/2018/hyperlinkcolor" val="tx"/>
                    </a:ext>
                  </a:extLst>
                </a:hlinkClick>
              </a:rPr>
              <a:t>Macbeth, King of Scotland</a:t>
            </a:r>
            <a:r>
              <a:rPr lang="en-US" sz="3600" dirty="0"/>
              <a:t>, </a:t>
            </a:r>
            <a:r>
              <a:rPr lang="en-US" sz="3600" dirty="0">
                <a:hlinkClick r:id="rId3" tooltip="Macduff (Macbeth)">
                  <a:extLst>
                    <a:ext uri="{A12FA001-AC4F-418D-AE19-62706E023703}">
                      <ahyp:hlinkClr xmlns:ahyp="http://schemas.microsoft.com/office/drawing/2018/hyperlinkcolor" val="tx"/>
                    </a:ext>
                  </a:extLst>
                </a:hlinkClick>
              </a:rPr>
              <a:t>Macduff</a:t>
            </a:r>
            <a:r>
              <a:rPr lang="en-US" sz="3600" dirty="0"/>
              <a:t>, and </a:t>
            </a:r>
            <a:r>
              <a:rPr lang="en-US" sz="3600" dirty="0">
                <a:hlinkClick r:id="rId4" tooltip="Duncan I of Scotland">
                  <a:extLst>
                    <a:ext uri="{A12FA001-AC4F-418D-AE19-62706E023703}">
                      <ahyp:hlinkClr xmlns:ahyp="http://schemas.microsoft.com/office/drawing/2018/hyperlinkcolor" val="tx"/>
                    </a:ext>
                  </a:extLst>
                </a:hlinkClick>
              </a:rPr>
              <a:t>Duncan</a:t>
            </a:r>
            <a:r>
              <a:rPr lang="en-US" sz="3600" dirty="0"/>
              <a:t> in </a:t>
            </a:r>
            <a:r>
              <a:rPr lang="en-US" sz="3600" i="1" dirty="0">
                <a:hlinkClick r:id="rId5" tooltip="Holinshed's Chronicles">
                  <a:extLst>
                    <a:ext uri="{A12FA001-AC4F-418D-AE19-62706E023703}">
                      <ahyp:hlinkClr xmlns:ahyp="http://schemas.microsoft.com/office/drawing/2018/hyperlinkcolor" val="tx"/>
                    </a:ext>
                  </a:extLst>
                </a:hlinkClick>
              </a:rPr>
              <a:t>Holinshed's Chronicles</a:t>
            </a:r>
            <a:r>
              <a:rPr lang="en-US" sz="3600" dirty="0"/>
              <a:t> (1587), a history of England, Scotland, and Ireland familiar to Shakespeare and his contemporaries, although the events in the play differ extensively from the history of the real Macbeth. The events of the tragedy are usually associated with the execution of </a:t>
            </a:r>
            <a:r>
              <a:rPr lang="en-US" sz="3600" dirty="0">
                <a:hlinkClick r:id="rId6" tooltip="Henry Garnet">
                  <a:extLst>
                    <a:ext uri="{A12FA001-AC4F-418D-AE19-62706E023703}">
                      <ahyp:hlinkClr xmlns:ahyp="http://schemas.microsoft.com/office/drawing/2018/hyperlinkcolor" val="tx"/>
                    </a:ext>
                  </a:extLst>
                </a:hlinkClick>
              </a:rPr>
              <a:t>Henry Garnet</a:t>
            </a:r>
            <a:r>
              <a:rPr lang="en-US" sz="3600" dirty="0"/>
              <a:t> for complicity in the </a:t>
            </a:r>
            <a:r>
              <a:rPr lang="en-US" sz="3600" dirty="0">
                <a:hlinkClick r:id="rId7" tooltip="Gunpowder Plot">
                  <a:extLst>
                    <a:ext uri="{A12FA001-AC4F-418D-AE19-62706E023703}">
                      <ahyp:hlinkClr xmlns:ahyp="http://schemas.microsoft.com/office/drawing/2018/hyperlinkcolor" val="tx"/>
                    </a:ext>
                  </a:extLst>
                </a:hlinkClick>
              </a:rPr>
              <a:t>Gunpowder Plot</a:t>
            </a:r>
            <a:r>
              <a:rPr lang="en-US" sz="3600" dirty="0"/>
              <a:t> of 1605.</a:t>
            </a:r>
            <a:endParaRPr lang="en-IN" sz="3600" dirty="0"/>
          </a:p>
        </p:txBody>
      </p:sp>
    </p:spTree>
    <p:extLst>
      <p:ext uri="{BB962C8B-B14F-4D97-AF65-F5344CB8AC3E}">
        <p14:creationId xmlns:p14="http://schemas.microsoft.com/office/powerpoint/2010/main" val="173082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674CC0-3695-4139-B836-FC6818922361}"/>
              </a:ext>
            </a:extLst>
          </p:cNvPr>
          <p:cNvSpPr/>
          <p:nvPr/>
        </p:nvSpPr>
        <p:spPr>
          <a:xfrm>
            <a:off x="581025" y="1651338"/>
            <a:ext cx="11201400" cy="3970318"/>
          </a:xfrm>
          <a:prstGeom prst="rect">
            <a:avLst/>
          </a:prstGeom>
        </p:spPr>
        <p:txBody>
          <a:bodyPr wrap="square">
            <a:spAutoFit/>
          </a:bodyPr>
          <a:lstStyle/>
          <a:p>
            <a:pPr algn="just"/>
            <a:r>
              <a:rPr lang="en-US" sz="3600" dirty="0"/>
              <a:t>In the backstage world of theatre, some believe that the play is cursed, and will not mention its title aloud, referring to it instead as "</a:t>
            </a:r>
            <a:r>
              <a:rPr lang="en-US" sz="3600" dirty="0">
                <a:hlinkClick r:id="rId2" tooltip="The Scottish Play">
                  <a:extLst>
                    <a:ext uri="{A12FA001-AC4F-418D-AE19-62706E023703}">
                      <ahyp:hlinkClr xmlns:ahyp="http://schemas.microsoft.com/office/drawing/2018/hyperlinkcolor" val="tx"/>
                    </a:ext>
                  </a:extLst>
                </a:hlinkClick>
              </a:rPr>
              <a:t>The Scottish Play</a:t>
            </a:r>
            <a:r>
              <a:rPr lang="en-US" sz="3600" dirty="0"/>
              <a:t>". Over the course of many centuries, the play has attracted some of the most renowned actors to the roles of Macbeth and Lady Macbeth. It has been adapted to film, television, </a:t>
            </a:r>
            <a:r>
              <a:rPr lang="en-US" sz="3600" dirty="0">
                <a:hlinkClick r:id="rId3" tooltip="Macbeth (opera)">
                  <a:extLst>
                    <a:ext uri="{A12FA001-AC4F-418D-AE19-62706E023703}">
                      <ahyp:hlinkClr xmlns:ahyp="http://schemas.microsoft.com/office/drawing/2018/hyperlinkcolor" val="tx"/>
                    </a:ext>
                  </a:extLst>
                </a:hlinkClick>
              </a:rPr>
              <a:t>opera</a:t>
            </a:r>
            <a:r>
              <a:rPr lang="en-US" sz="3600" dirty="0"/>
              <a:t>, novels, comics, and other media. </a:t>
            </a:r>
            <a:endParaRPr lang="en-IN" sz="3600" dirty="0"/>
          </a:p>
        </p:txBody>
      </p:sp>
    </p:spTree>
    <p:extLst>
      <p:ext uri="{BB962C8B-B14F-4D97-AF65-F5344CB8AC3E}">
        <p14:creationId xmlns:p14="http://schemas.microsoft.com/office/powerpoint/2010/main" val="2388811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9AE8E4-B7BF-4D88-9A16-AC1612C8269E}"/>
              </a:ext>
            </a:extLst>
          </p:cNvPr>
          <p:cNvSpPr/>
          <p:nvPr/>
        </p:nvSpPr>
        <p:spPr>
          <a:xfrm>
            <a:off x="590550" y="942975"/>
            <a:ext cx="11353800" cy="2308324"/>
          </a:xfrm>
          <a:prstGeom prst="rect">
            <a:avLst/>
          </a:prstGeom>
        </p:spPr>
        <p:txBody>
          <a:bodyPr wrap="square">
            <a:spAutoFit/>
          </a:bodyPr>
          <a:lstStyle/>
          <a:p>
            <a:pPr algn="ctr"/>
            <a:r>
              <a:rPr lang="en-IN" sz="3600" dirty="0"/>
              <a:t>Source</a:t>
            </a:r>
          </a:p>
          <a:p>
            <a:endParaRPr lang="en-IN" sz="3600" dirty="0"/>
          </a:p>
          <a:p>
            <a:endParaRPr lang="en-IN" sz="3600" dirty="0"/>
          </a:p>
          <a:p>
            <a:pPr algn="ctr"/>
            <a:r>
              <a:rPr lang="en-IN" sz="3600" dirty="0"/>
              <a:t>https://en.wikipedia.org/wiki/Macbeth</a:t>
            </a:r>
          </a:p>
        </p:txBody>
      </p:sp>
    </p:spTree>
    <p:extLst>
      <p:ext uri="{BB962C8B-B14F-4D97-AF65-F5344CB8AC3E}">
        <p14:creationId xmlns:p14="http://schemas.microsoft.com/office/powerpoint/2010/main" val="2610589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382</Words>
  <Application>Microsoft Office PowerPoint</Application>
  <PresentationFormat>Widescreen</PresentationFormat>
  <Paragraphs>15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Macbeth</vt:lpstr>
      <vt:lpstr>PowerPoint Presentation</vt:lpstr>
      <vt:lpstr>Macbeth, a tragedy by William Shakespeare full title The Tragedy of Macbeth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Ramesh</dc:creator>
  <cp:lastModifiedBy>Ramesh</cp:lastModifiedBy>
  <cp:revision>4</cp:revision>
  <dcterms:created xsi:type="dcterms:W3CDTF">2020-04-01T15:14:40Z</dcterms:created>
  <dcterms:modified xsi:type="dcterms:W3CDTF">2020-04-01T15:46:27Z</dcterms:modified>
</cp:coreProperties>
</file>